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5" d="100"/>
          <a:sy n="45" d="100"/>
        </p:scale>
        <p:origin x="902"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A29516D-6570-4127-9D2A-39E0311972B7}" type="datetimeFigureOut">
              <a:rPr lang="en-PH" smtClean="0"/>
              <a:t>11/05/2018</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a:xfrm>
            <a:off x="9255346" y="2750337"/>
            <a:ext cx="1171888" cy="1356442"/>
          </a:xfrm>
        </p:spPr>
        <p:txBody>
          <a:bodyPr/>
          <a:lstStyle/>
          <a:p>
            <a:fld id="{F8051E58-7DC7-438B-AF7B-B7F7FF076461}" type="slidenum">
              <a:rPr lang="en-PH" smtClean="0"/>
              <a:t>‹#›</a:t>
            </a:fld>
            <a:endParaRPr lang="en-PH"/>
          </a:p>
        </p:txBody>
      </p:sp>
    </p:spTree>
    <p:extLst>
      <p:ext uri="{BB962C8B-B14F-4D97-AF65-F5344CB8AC3E}">
        <p14:creationId xmlns:p14="http://schemas.microsoft.com/office/powerpoint/2010/main" val="947089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A29516D-6570-4127-9D2A-39E0311972B7}" type="datetimeFigureOut">
              <a:rPr lang="en-PH" smtClean="0"/>
              <a:t>11/05/2018</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a:xfrm>
            <a:off x="10729455" y="4711309"/>
            <a:ext cx="1154151" cy="1090789"/>
          </a:xfrm>
        </p:spPr>
        <p:txBody>
          <a:bodyPr/>
          <a:lstStyle/>
          <a:p>
            <a:fld id="{F8051E58-7DC7-438B-AF7B-B7F7FF076461}" type="slidenum">
              <a:rPr lang="en-PH" smtClean="0"/>
              <a:t>‹#›</a:t>
            </a:fld>
            <a:endParaRPr lang="en-PH"/>
          </a:p>
        </p:txBody>
      </p:sp>
    </p:spTree>
    <p:extLst>
      <p:ext uri="{BB962C8B-B14F-4D97-AF65-F5344CB8AC3E}">
        <p14:creationId xmlns:p14="http://schemas.microsoft.com/office/powerpoint/2010/main" val="4023889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A29516D-6570-4127-9D2A-39E0311972B7}" type="datetimeFigureOut">
              <a:rPr lang="en-PH" smtClean="0"/>
              <a:t>11/05/2018</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a:xfrm>
            <a:off x="10729455" y="4711615"/>
            <a:ext cx="1154151" cy="1090789"/>
          </a:xfrm>
        </p:spPr>
        <p:txBody>
          <a:bodyPr/>
          <a:lstStyle/>
          <a:p>
            <a:fld id="{F8051E58-7DC7-438B-AF7B-B7F7FF076461}" type="slidenum">
              <a:rPr lang="en-PH" smtClean="0"/>
              <a:t>‹#›</a:t>
            </a:fld>
            <a:endParaRPr lang="en-PH"/>
          </a:p>
        </p:txBody>
      </p:sp>
    </p:spTree>
    <p:extLst>
      <p:ext uri="{BB962C8B-B14F-4D97-AF65-F5344CB8AC3E}">
        <p14:creationId xmlns:p14="http://schemas.microsoft.com/office/powerpoint/2010/main" val="2962677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A29516D-6570-4127-9D2A-39E0311972B7}" type="datetimeFigureOut">
              <a:rPr lang="en-PH" smtClean="0"/>
              <a:t>11/05/2018</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a:xfrm>
            <a:off x="10729455" y="4709925"/>
            <a:ext cx="1154151" cy="1090789"/>
          </a:xfrm>
        </p:spPr>
        <p:txBody>
          <a:bodyPr/>
          <a:lstStyle/>
          <a:p>
            <a:fld id="{F8051E58-7DC7-438B-AF7B-B7F7FF076461}" type="slidenum">
              <a:rPr lang="en-PH" smtClean="0"/>
              <a:t>‹#›</a:t>
            </a:fld>
            <a:endParaRPr lang="en-PH"/>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0411635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A29516D-6570-4127-9D2A-39E0311972B7}" type="datetimeFigureOut">
              <a:rPr lang="en-PH" smtClean="0"/>
              <a:t>11/05/2018</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a:xfrm>
            <a:off x="10729455" y="4709925"/>
            <a:ext cx="1154151" cy="1090789"/>
          </a:xfrm>
        </p:spPr>
        <p:txBody>
          <a:bodyPr/>
          <a:lstStyle/>
          <a:p>
            <a:fld id="{F8051E58-7DC7-438B-AF7B-B7F7FF076461}" type="slidenum">
              <a:rPr lang="en-PH" smtClean="0"/>
              <a:t>‹#›</a:t>
            </a:fld>
            <a:endParaRPr lang="en-PH"/>
          </a:p>
        </p:txBody>
      </p:sp>
    </p:spTree>
    <p:extLst>
      <p:ext uri="{BB962C8B-B14F-4D97-AF65-F5344CB8AC3E}">
        <p14:creationId xmlns:p14="http://schemas.microsoft.com/office/powerpoint/2010/main" val="3944789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A29516D-6570-4127-9D2A-39E0311972B7}" type="datetimeFigureOut">
              <a:rPr lang="en-PH" smtClean="0"/>
              <a:t>11/05/2018</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F8051E58-7DC7-438B-AF7B-B7F7FF076461}" type="slidenum">
              <a:rPr lang="en-PH" smtClean="0"/>
              <a:t>‹#›</a:t>
            </a:fld>
            <a:endParaRPr lang="en-PH"/>
          </a:p>
        </p:txBody>
      </p:sp>
    </p:spTree>
    <p:extLst>
      <p:ext uri="{BB962C8B-B14F-4D97-AF65-F5344CB8AC3E}">
        <p14:creationId xmlns:p14="http://schemas.microsoft.com/office/powerpoint/2010/main" val="450953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A29516D-6570-4127-9D2A-39E0311972B7}" type="datetimeFigureOut">
              <a:rPr lang="en-PH" smtClean="0"/>
              <a:t>11/05/2018</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F8051E58-7DC7-438B-AF7B-B7F7FF076461}" type="slidenum">
              <a:rPr lang="en-PH" smtClean="0"/>
              <a:t>‹#›</a:t>
            </a:fld>
            <a:endParaRPr lang="en-PH"/>
          </a:p>
        </p:txBody>
      </p:sp>
    </p:spTree>
    <p:extLst>
      <p:ext uri="{BB962C8B-B14F-4D97-AF65-F5344CB8AC3E}">
        <p14:creationId xmlns:p14="http://schemas.microsoft.com/office/powerpoint/2010/main" val="40363817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29516D-6570-4127-9D2A-39E0311972B7}" type="datetimeFigureOut">
              <a:rPr lang="en-PH" smtClean="0"/>
              <a:t>11/05/2018</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F8051E58-7DC7-438B-AF7B-B7F7FF076461}" type="slidenum">
              <a:rPr lang="en-PH" smtClean="0"/>
              <a:t>‹#›</a:t>
            </a:fld>
            <a:endParaRPr lang="en-PH"/>
          </a:p>
        </p:txBody>
      </p:sp>
    </p:spTree>
    <p:extLst>
      <p:ext uri="{BB962C8B-B14F-4D97-AF65-F5344CB8AC3E}">
        <p14:creationId xmlns:p14="http://schemas.microsoft.com/office/powerpoint/2010/main" val="20830461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DA29516D-6570-4127-9D2A-39E0311972B7}" type="datetimeFigureOut">
              <a:rPr lang="en-PH" smtClean="0"/>
              <a:t>11/05/2018</a:t>
            </a:fld>
            <a:endParaRPr lang="en-PH"/>
          </a:p>
        </p:txBody>
      </p:sp>
      <p:sp>
        <p:nvSpPr>
          <p:cNvPr id="5" name="Footer Placeholder 4"/>
          <p:cNvSpPr>
            <a:spLocks noGrp="1"/>
          </p:cNvSpPr>
          <p:nvPr>
            <p:ph type="ftr" sz="quarter" idx="11"/>
          </p:nvPr>
        </p:nvSpPr>
        <p:spPr>
          <a:xfrm>
            <a:off x="680321" y="5936188"/>
            <a:ext cx="6126805" cy="365125"/>
          </a:xfrm>
        </p:spPr>
        <p:txBody>
          <a:bodyPr/>
          <a:lstStyle/>
          <a:p>
            <a:endParaRPr lang="en-PH"/>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F8051E58-7DC7-438B-AF7B-B7F7FF076461}" type="slidenum">
              <a:rPr lang="en-PH" smtClean="0"/>
              <a:t>‹#›</a:t>
            </a:fld>
            <a:endParaRPr lang="en-PH"/>
          </a:p>
        </p:txBody>
      </p:sp>
    </p:spTree>
    <p:extLst>
      <p:ext uri="{BB962C8B-B14F-4D97-AF65-F5344CB8AC3E}">
        <p14:creationId xmlns:p14="http://schemas.microsoft.com/office/powerpoint/2010/main" val="848122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29516D-6570-4127-9D2A-39E0311972B7}" type="datetimeFigureOut">
              <a:rPr lang="en-PH" smtClean="0"/>
              <a:t>11/05/2018</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F8051E58-7DC7-438B-AF7B-B7F7FF076461}" type="slidenum">
              <a:rPr lang="en-PH" smtClean="0"/>
              <a:t>‹#›</a:t>
            </a:fld>
            <a:endParaRPr lang="en-PH"/>
          </a:p>
        </p:txBody>
      </p:sp>
    </p:spTree>
    <p:extLst>
      <p:ext uri="{BB962C8B-B14F-4D97-AF65-F5344CB8AC3E}">
        <p14:creationId xmlns:p14="http://schemas.microsoft.com/office/powerpoint/2010/main" val="2208066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A29516D-6570-4127-9D2A-39E0311972B7}" type="datetimeFigureOut">
              <a:rPr lang="en-PH" smtClean="0"/>
              <a:t>11/05/2018</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a:xfrm>
            <a:off x="10729455" y="2869895"/>
            <a:ext cx="1154151" cy="1090789"/>
          </a:xfrm>
        </p:spPr>
        <p:txBody>
          <a:bodyPr/>
          <a:lstStyle/>
          <a:p>
            <a:fld id="{F8051E58-7DC7-438B-AF7B-B7F7FF076461}" type="slidenum">
              <a:rPr lang="en-PH" smtClean="0"/>
              <a:t>‹#›</a:t>
            </a:fld>
            <a:endParaRPr lang="en-PH"/>
          </a:p>
        </p:txBody>
      </p:sp>
    </p:spTree>
    <p:extLst>
      <p:ext uri="{BB962C8B-B14F-4D97-AF65-F5344CB8AC3E}">
        <p14:creationId xmlns:p14="http://schemas.microsoft.com/office/powerpoint/2010/main" val="2767555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A29516D-6570-4127-9D2A-39E0311972B7}" type="datetimeFigureOut">
              <a:rPr lang="en-PH" smtClean="0"/>
              <a:t>11/05/2018</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F8051E58-7DC7-438B-AF7B-B7F7FF076461}" type="slidenum">
              <a:rPr lang="en-PH" smtClean="0"/>
              <a:t>‹#›</a:t>
            </a:fld>
            <a:endParaRPr lang="en-PH"/>
          </a:p>
        </p:txBody>
      </p:sp>
    </p:spTree>
    <p:extLst>
      <p:ext uri="{BB962C8B-B14F-4D97-AF65-F5344CB8AC3E}">
        <p14:creationId xmlns:p14="http://schemas.microsoft.com/office/powerpoint/2010/main" val="419843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A29516D-6570-4127-9D2A-39E0311972B7}" type="datetimeFigureOut">
              <a:rPr lang="en-PH" smtClean="0"/>
              <a:t>11/05/2018</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F8051E58-7DC7-438B-AF7B-B7F7FF076461}" type="slidenum">
              <a:rPr lang="en-PH" smtClean="0"/>
              <a:t>‹#›</a:t>
            </a:fld>
            <a:endParaRPr lang="en-PH"/>
          </a:p>
        </p:txBody>
      </p:sp>
    </p:spTree>
    <p:extLst>
      <p:ext uri="{BB962C8B-B14F-4D97-AF65-F5344CB8AC3E}">
        <p14:creationId xmlns:p14="http://schemas.microsoft.com/office/powerpoint/2010/main" val="4191012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A29516D-6570-4127-9D2A-39E0311972B7}" type="datetimeFigureOut">
              <a:rPr lang="en-PH" smtClean="0"/>
              <a:t>11/05/2018</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F8051E58-7DC7-438B-AF7B-B7F7FF076461}" type="slidenum">
              <a:rPr lang="en-PH" smtClean="0"/>
              <a:t>‹#›</a:t>
            </a:fld>
            <a:endParaRPr lang="en-PH"/>
          </a:p>
        </p:txBody>
      </p:sp>
    </p:spTree>
    <p:extLst>
      <p:ext uri="{BB962C8B-B14F-4D97-AF65-F5344CB8AC3E}">
        <p14:creationId xmlns:p14="http://schemas.microsoft.com/office/powerpoint/2010/main" val="1040865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A29516D-6570-4127-9D2A-39E0311972B7}" type="datetimeFigureOut">
              <a:rPr lang="en-PH" smtClean="0"/>
              <a:t>11/05/2018</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F8051E58-7DC7-438B-AF7B-B7F7FF076461}" type="slidenum">
              <a:rPr lang="en-PH" smtClean="0"/>
              <a:t>‹#›</a:t>
            </a:fld>
            <a:endParaRPr lang="en-PH"/>
          </a:p>
        </p:txBody>
      </p:sp>
    </p:spTree>
    <p:extLst>
      <p:ext uri="{BB962C8B-B14F-4D97-AF65-F5344CB8AC3E}">
        <p14:creationId xmlns:p14="http://schemas.microsoft.com/office/powerpoint/2010/main" val="759404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A29516D-6570-4127-9D2A-39E0311972B7}" type="datetimeFigureOut">
              <a:rPr lang="en-PH" smtClean="0"/>
              <a:t>11/05/2018</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F8051E58-7DC7-438B-AF7B-B7F7FF076461}" type="slidenum">
              <a:rPr lang="en-PH" smtClean="0"/>
              <a:t>‹#›</a:t>
            </a:fld>
            <a:endParaRPr lang="en-PH"/>
          </a:p>
        </p:txBody>
      </p:sp>
    </p:spTree>
    <p:extLst>
      <p:ext uri="{BB962C8B-B14F-4D97-AF65-F5344CB8AC3E}">
        <p14:creationId xmlns:p14="http://schemas.microsoft.com/office/powerpoint/2010/main" val="3896781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A29516D-6570-4127-9D2A-39E0311972B7}" type="datetimeFigureOut">
              <a:rPr lang="en-PH" smtClean="0"/>
              <a:t>11/05/2018</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F8051E58-7DC7-438B-AF7B-B7F7FF076461}" type="slidenum">
              <a:rPr lang="en-PH" smtClean="0"/>
              <a:t>‹#›</a:t>
            </a:fld>
            <a:endParaRPr lang="en-PH"/>
          </a:p>
        </p:txBody>
      </p:sp>
    </p:spTree>
    <p:extLst>
      <p:ext uri="{BB962C8B-B14F-4D97-AF65-F5344CB8AC3E}">
        <p14:creationId xmlns:p14="http://schemas.microsoft.com/office/powerpoint/2010/main" val="2709553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A29516D-6570-4127-9D2A-39E0311972B7}" type="datetimeFigureOut">
              <a:rPr lang="en-PH" smtClean="0"/>
              <a:t>11/05/2018</a:t>
            </a:fld>
            <a:endParaRPr lang="en-PH"/>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PH"/>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F8051E58-7DC7-438B-AF7B-B7F7FF076461}" type="slidenum">
              <a:rPr lang="en-PH" smtClean="0"/>
              <a:t>‹#›</a:t>
            </a:fld>
            <a:endParaRPr lang="en-PH"/>
          </a:p>
        </p:txBody>
      </p:sp>
    </p:spTree>
    <p:extLst>
      <p:ext uri="{BB962C8B-B14F-4D97-AF65-F5344CB8AC3E}">
        <p14:creationId xmlns:p14="http://schemas.microsoft.com/office/powerpoint/2010/main" val="180333523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ph.takebackthetech.n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l.facebook.com/l.php?u=http%3A%2F%2Fwww.pnpacg.ph%2F&amp;h=ATPlfqsSjXPWBTbUsI7x5oj5Cm5oprj_uVrcJoRCUjqnnEaeL9J757CwDXa34XwYfxZEi4spEK2aEMs5_EglJBMoLbdoKKEZBzo_jPrxT-5m6LKfaUX9woWSz1-xkGYDMZnLXQ&amp;enc=AZN1CWiI8b_DlH8zgR3NiTkRG8NQ-q0dNI4h4qgKpZkwVg13-qnI_WNyiMHeqk1XkAIaL3wvfYD6-cws5J7bCoGJxKkvT5dQvYt7lhUvgOR4CW29QLekeKFbdeK-yjew500lktQVtCvnyCFSjSuDYIq6w6YMgHq6ML72bQ55cSKYmfDuzjtiImtCaDAAFWG1c9Sok_wdQsFeIhBQXpJmjQsF&amp;s=1" TargetMode="External"/><Relationship Id="rId2" Type="http://schemas.openxmlformats.org/officeDocument/2006/relationships/hyperlink" Target="mailto:communications@doj.gov.ph" TargetMode="External"/><Relationship Id="rId1" Type="http://schemas.openxmlformats.org/officeDocument/2006/relationships/slideLayout" Target="../slideLayouts/slideLayout2.xml"/><Relationship Id="rId4" Type="http://schemas.openxmlformats.org/officeDocument/2006/relationships/hyperlink" Target="mailto:pnp.anticybercrimegroup@gmail.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82EA8-46B1-4255-B1DB-66D873F3FF01}"/>
              </a:ext>
            </a:extLst>
          </p:cNvPr>
          <p:cNvSpPr>
            <a:spLocks noGrp="1"/>
          </p:cNvSpPr>
          <p:nvPr>
            <p:ph type="title"/>
          </p:nvPr>
        </p:nvSpPr>
        <p:spPr/>
        <p:txBody>
          <a:bodyPr/>
          <a:lstStyle/>
          <a:p>
            <a:r>
              <a:rPr lang="en-PH" b="1" dirty="0"/>
              <a:t>HOTLINES FOR DOMESTIC ABUSE:</a:t>
            </a:r>
            <a:endParaRPr lang="en-PH" dirty="0"/>
          </a:p>
        </p:txBody>
      </p:sp>
      <p:sp>
        <p:nvSpPr>
          <p:cNvPr id="3" name="Content Placeholder 2">
            <a:extLst>
              <a:ext uri="{FF2B5EF4-FFF2-40B4-BE49-F238E27FC236}">
                <a16:creationId xmlns:a16="http://schemas.microsoft.com/office/drawing/2014/main" id="{832AFF90-6FE8-4470-B9CF-21AC617D56DE}"/>
              </a:ext>
            </a:extLst>
          </p:cNvPr>
          <p:cNvSpPr>
            <a:spLocks noGrp="1"/>
          </p:cNvSpPr>
          <p:nvPr>
            <p:ph idx="1"/>
          </p:nvPr>
        </p:nvSpPr>
        <p:spPr/>
        <p:txBody>
          <a:bodyPr>
            <a:normAutofit fontScale="85000" lnSpcReduction="20000"/>
          </a:bodyPr>
          <a:lstStyle/>
          <a:p>
            <a:r>
              <a:rPr lang="en-PH" dirty="0"/>
              <a:t>+632-922-5235 or +632-926-7744</a:t>
            </a:r>
            <a:br>
              <a:rPr lang="en-PH" dirty="0"/>
            </a:br>
            <a:r>
              <a:rPr lang="en-PH" dirty="0"/>
              <a:t>Women’s Crisis Center</a:t>
            </a:r>
            <a:br>
              <a:rPr lang="en-PH" dirty="0"/>
            </a:br>
            <a:r>
              <a:rPr lang="en-PH" dirty="0"/>
              <a:t>3F ER-Trauma Extension</a:t>
            </a:r>
            <a:br>
              <a:rPr lang="en-PH" dirty="0"/>
            </a:br>
            <a:r>
              <a:rPr lang="en-PH" dirty="0"/>
              <a:t>Annex Building of the East Avenue Medical Center in Diliman , Quezon City</a:t>
            </a:r>
          </a:p>
          <a:p>
            <a:r>
              <a:rPr lang="en-PH" b="1" dirty="0"/>
              <a:t>Electronic violence: </a:t>
            </a:r>
            <a:r>
              <a:rPr lang="en-PH" dirty="0"/>
              <a:t>Map reports of violence. Submit reports on electronic violence against women at </a:t>
            </a:r>
            <a:r>
              <a:rPr lang="en-PH" dirty="0">
                <a:hlinkClick r:id="rId2"/>
              </a:rPr>
              <a:t>ph. takebackthetech.net</a:t>
            </a:r>
            <a:endParaRPr lang="en-PH" dirty="0"/>
          </a:p>
          <a:p>
            <a:r>
              <a:rPr lang="en-PH" b="1" dirty="0"/>
              <a:t>More help numbers to contact </a:t>
            </a:r>
            <a:r>
              <a:rPr lang="en-PH" dirty="0"/>
              <a:t>:</a:t>
            </a:r>
          </a:p>
          <a:p>
            <a:r>
              <a:rPr lang="en-PH" dirty="0"/>
              <a:t>Department of Social Welfare and Development</a:t>
            </a:r>
            <a:br>
              <a:rPr lang="en-PH" i="1" dirty="0"/>
            </a:br>
            <a:r>
              <a:rPr lang="en-PH" i="1" dirty="0"/>
              <a:t>(02)931-8101 to 07 or your local social welfare office</a:t>
            </a:r>
            <a:endParaRPr lang="en-PH" dirty="0"/>
          </a:p>
          <a:p>
            <a:r>
              <a:rPr lang="en-PH" dirty="0"/>
              <a:t>NBI Violence Against Women and Children’s Desk (02) 523-8231 to 38 or 525-6028</a:t>
            </a:r>
          </a:p>
          <a:p>
            <a:r>
              <a:rPr lang="en-PH" dirty="0"/>
              <a:t>Philippine National Police</a:t>
            </a:r>
            <a:br>
              <a:rPr lang="en-PH" dirty="0"/>
            </a:br>
            <a:r>
              <a:rPr lang="en-PH" dirty="0"/>
              <a:t>723-0401 to 20 or your local police</a:t>
            </a:r>
          </a:p>
          <a:p>
            <a:endParaRPr lang="en-PH" dirty="0"/>
          </a:p>
        </p:txBody>
      </p:sp>
    </p:spTree>
    <p:extLst>
      <p:ext uri="{BB962C8B-B14F-4D97-AF65-F5344CB8AC3E}">
        <p14:creationId xmlns:p14="http://schemas.microsoft.com/office/powerpoint/2010/main" val="2154122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D58A8-1FCF-4A93-9490-B5B7664D2B2A}"/>
              </a:ext>
            </a:extLst>
          </p:cNvPr>
          <p:cNvSpPr>
            <a:spLocks noGrp="1"/>
          </p:cNvSpPr>
          <p:nvPr>
            <p:ph type="title"/>
          </p:nvPr>
        </p:nvSpPr>
        <p:spPr/>
        <p:txBody>
          <a:bodyPr/>
          <a:lstStyle/>
          <a:p>
            <a:r>
              <a:rPr lang="en-PH" dirty="0"/>
              <a:t>HOTLINES FOR ABUSES AGAINST WOMEN:</a:t>
            </a:r>
          </a:p>
        </p:txBody>
      </p:sp>
      <p:sp>
        <p:nvSpPr>
          <p:cNvPr id="3" name="Content Placeholder 2">
            <a:extLst>
              <a:ext uri="{FF2B5EF4-FFF2-40B4-BE49-F238E27FC236}">
                <a16:creationId xmlns:a16="http://schemas.microsoft.com/office/drawing/2014/main" id="{615BFFF2-F7FF-4652-9169-B3F769464411}"/>
              </a:ext>
            </a:extLst>
          </p:cNvPr>
          <p:cNvSpPr>
            <a:spLocks noGrp="1"/>
          </p:cNvSpPr>
          <p:nvPr>
            <p:ph idx="1"/>
          </p:nvPr>
        </p:nvSpPr>
        <p:spPr/>
        <p:txBody>
          <a:bodyPr/>
          <a:lstStyle/>
          <a:p>
            <a:r>
              <a:rPr lang="en-PH" dirty="0"/>
              <a:t>Helpline 1: 02 - 896 - 9191</a:t>
            </a:r>
            <a:br>
              <a:rPr lang="en-PH" dirty="0"/>
            </a:br>
            <a:r>
              <a:rPr lang="en-PH" dirty="0"/>
              <a:t>Helpline 2: Mobile phone: 0917 - 854 - 9191</a:t>
            </a:r>
            <a:br>
              <a:rPr lang="en-PH" dirty="0"/>
            </a:br>
            <a:r>
              <a:rPr lang="en-PH" dirty="0"/>
              <a:t>Natasha </a:t>
            </a:r>
            <a:r>
              <a:rPr lang="en-PH" dirty="0" err="1"/>
              <a:t>Goulbourn</a:t>
            </a:r>
            <a:r>
              <a:rPr lang="en-PH" dirty="0"/>
              <a:t> Foundation (632) 804-HOPE (4673) and 0917-558-HOPE (4673) </a:t>
            </a:r>
          </a:p>
        </p:txBody>
      </p:sp>
    </p:spTree>
    <p:extLst>
      <p:ext uri="{BB962C8B-B14F-4D97-AF65-F5344CB8AC3E}">
        <p14:creationId xmlns:p14="http://schemas.microsoft.com/office/powerpoint/2010/main" val="1359536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59326-7A44-4B95-843B-703A8BDD0489}"/>
              </a:ext>
            </a:extLst>
          </p:cNvPr>
          <p:cNvSpPr>
            <a:spLocks noGrp="1"/>
          </p:cNvSpPr>
          <p:nvPr>
            <p:ph type="title"/>
          </p:nvPr>
        </p:nvSpPr>
        <p:spPr/>
        <p:txBody>
          <a:bodyPr/>
          <a:lstStyle/>
          <a:p>
            <a:r>
              <a:rPr lang="en-PH" dirty="0"/>
              <a:t>SUICIDE PREVENTION HOTLINES:</a:t>
            </a:r>
          </a:p>
        </p:txBody>
      </p:sp>
      <p:sp>
        <p:nvSpPr>
          <p:cNvPr id="3" name="Content Placeholder 2">
            <a:extLst>
              <a:ext uri="{FF2B5EF4-FFF2-40B4-BE49-F238E27FC236}">
                <a16:creationId xmlns:a16="http://schemas.microsoft.com/office/drawing/2014/main" id="{4DF90A69-B7EC-4366-B319-2049AAC8988F}"/>
              </a:ext>
            </a:extLst>
          </p:cNvPr>
          <p:cNvSpPr>
            <a:spLocks noGrp="1"/>
          </p:cNvSpPr>
          <p:nvPr>
            <p:ph idx="1"/>
          </p:nvPr>
        </p:nvSpPr>
        <p:spPr/>
        <p:txBody>
          <a:bodyPr/>
          <a:lstStyle/>
          <a:p>
            <a:r>
              <a:rPr lang="en-PH" dirty="0"/>
              <a:t>The Department of Health, together with the World Health Organization, and Natasha </a:t>
            </a:r>
            <a:r>
              <a:rPr lang="en-PH" dirty="0" err="1"/>
              <a:t>Goulbourn</a:t>
            </a:r>
            <a:r>
              <a:rPr lang="en-PH" dirty="0"/>
              <a:t> Foundation, launched </a:t>
            </a:r>
            <a:r>
              <a:rPr lang="en-PH" dirty="0" err="1"/>
              <a:t>Hopeline</a:t>
            </a:r>
            <a:r>
              <a:rPr lang="en-PH" dirty="0"/>
              <a:t>, a 24/7 suicide prevention hotline, in observance of the National Suicide Prevention Awareness Day on Tuesday.</a:t>
            </a:r>
          </a:p>
          <a:p>
            <a:r>
              <a:rPr lang="en-PH" dirty="0" err="1"/>
              <a:t>Hopeline</a:t>
            </a:r>
            <a:r>
              <a:rPr lang="en-PH" dirty="0"/>
              <a:t> may be reached at (02) 804-4673; 0917-5584673; and 2919 for Globe and TM subscribers.</a:t>
            </a:r>
          </a:p>
          <a:p>
            <a:endParaRPr lang="en-PH" dirty="0"/>
          </a:p>
        </p:txBody>
      </p:sp>
    </p:spTree>
    <p:extLst>
      <p:ext uri="{BB962C8B-B14F-4D97-AF65-F5344CB8AC3E}">
        <p14:creationId xmlns:p14="http://schemas.microsoft.com/office/powerpoint/2010/main" val="4085448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B2EDA-0DB6-4395-BAE3-ABD1DA25CE3C}"/>
              </a:ext>
            </a:extLst>
          </p:cNvPr>
          <p:cNvSpPr>
            <a:spLocks noGrp="1"/>
          </p:cNvSpPr>
          <p:nvPr>
            <p:ph type="title"/>
          </p:nvPr>
        </p:nvSpPr>
        <p:spPr/>
        <p:txBody>
          <a:bodyPr/>
          <a:lstStyle/>
          <a:p>
            <a:r>
              <a:rPr lang="en-PH" dirty="0"/>
              <a:t>ANTI-CYBER CRIME HOTLINES:</a:t>
            </a:r>
          </a:p>
        </p:txBody>
      </p:sp>
      <p:sp>
        <p:nvSpPr>
          <p:cNvPr id="3" name="Content Placeholder 2">
            <a:extLst>
              <a:ext uri="{FF2B5EF4-FFF2-40B4-BE49-F238E27FC236}">
                <a16:creationId xmlns:a16="http://schemas.microsoft.com/office/drawing/2014/main" id="{347674E9-FEB1-49E3-8281-CCD8B196E5F0}"/>
              </a:ext>
            </a:extLst>
          </p:cNvPr>
          <p:cNvSpPr>
            <a:spLocks noGrp="1"/>
          </p:cNvSpPr>
          <p:nvPr>
            <p:ph idx="1"/>
          </p:nvPr>
        </p:nvSpPr>
        <p:spPr/>
        <p:txBody>
          <a:bodyPr>
            <a:normAutofit fontScale="55000" lnSpcReduction="20000"/>
          </a:bodyPr>
          <a:lstStyle/>
          <a:p>
            <a:r>
              <a:rPr lang="en-PH" b="1" dirty="0"/>
              <a:t>Contact</a:t>
            </a:r>
            <a:br>
              <a:rPr lang="en-PH" dirty="0"/>
            </a:br>
            <a:r>
              <a:rPr lang="en-PH" b="1" dirty="0"/>
              <a:t>Department of Justice</a:t>
            </a:r>
            <a:br>
              <a:rPr lang="en-PH" dirty="0"/>
            </a:br>
            <a:r>
              <a:rPr lang="en-PH" dirty="0"/>
              <a:t>Padre </a:t>
            </a:r>
            <a:r>
              <a:rPr lang="en-PH" dirty="0" err="1"/>
              <a:t>Faura</a:t>
            </a:r>
            <a:r>
              <a:rPr lang="en-PH" dirty="0"/>
              <a:t> Street</a:t>
            </a:r>
            <a:br>
              <a:rPr lang="en-PH" dirty="0"/>
            </a:br>
            <a:r>
              <a:rPr lang="en-PH" dirty="0" err="1"/>
              <a:t>Ermita</a:t>
            </a:r>
            <a:r>
              <a:rPr lang="en-PH" dirty="0"/>
              <a:t>, Manila 1000 </a:t>
            </a:r>
            <a:br>
              <a:rPr lang="en-PH" dirty="0"/>
            </a:br>
            <a:r>
              <a:rPr lang="en-PH" dirty="0"/>
              <a:t>Republic of the Philippines</a:t>
            </a:r>
            <a:br>
              <a:rPr lang="en-PH" dirty="0"/>
            </a:br>
            <a:r>
              <a:rPr lang="en-PH" b="1" dirty="0"/>
              <a:t>T:</a:t>
            </a:r>
            <a:r>
              <a:rPr lang="en-PH" dirty="0"/>
              <a:t> (+632) 523 8481 to 98 </a:t>
            </a:r>
            <a:br>
              <a:rPr lang="en-PH" dirty="0"/>
            </a:br>
            <a:r>
              <a:rPr lang="en-PH" b="1" dirty="0"/>
              <a:t>E:</a:t>
            </a:r>
            <a:r>
              <a:rPr lang="en-PH" dirty="0"/>
              <a:t> </a:t>
            </a:r>
            <a:r>
              <a:rPr lang="en-PH" dirty="0">
                <a:hlinkClick r:id="rId2"/>
              </a:rPr>
              <a:t>communications@doj.gov.ph</a:t>
            </a:r>
            <a:endParaRPr lang="en-PH" dirty="0"/>
          </a:p>
          <a:p>
            <a:endParaRPr lang="en-PH" dirty="0"/>
          </a:p>
          <a:p>
            <a:r>
              <a:rPr lang="en-PH" dirty="0"/>
              <a:t>PNP –</a:t>
            </a:r>
          </a:p>
          <a:p>
            <a:r>
              <a:rPr lang="en-PH" dirty="0"/>
              <a:t>In order to address the increasing number of cybercrime, victims of illegal online activities or targets of suspicious online messages are encouraged to report the incidents to the PNP ACG for proper evaluation and investigation.</a:t>
            </a:r>
          </a:p>
          <a:p>
            <a:r>
              <a:rPr lang="en-PH" dirty="0"/>
              <a:t>They may also file their complaints or report incidents through our website </a:t>
            </a:r>
            <a:r>
              <a:rPr lang="en-PH" dirty="0">
                <a:hlinkClick r:id="rId3"/>
              </a:rPr>
              <a:t>www.pnpacg.ph</a:t>
            </a:r>
            <a:r>
              <a:rPr lang="en-PH" dirty="0"/>
              <a:t>, hotline number 7230401 loc 5313 or e-mail at </a:t>
            </a:r>
            <a:r>
              <a:rPr lang="en-PH" dirty="0">
                <a:hlinkClick r:id="rId4"/>
              </a:rPr>
              <a:t>pnp.anticybercrimegroup@gmail.com</a:t>
            </a:r>
            <a:r>
              <a:rPr lang="en-PH" dirty="0"/>
              <a:t>. Also they can check our twitter @PNPACG and Facebook account: PNP ACG for cyber security updates.</a:t>
            </a:r>
          </a:p>
          <a:p>
            <a:endParaRPr lang="en-PH" dirty="0"/>
          </a:p>
          <a:p>
            <a:r>
              <a:rPr lang="en-PH" dirty="0"/>
              <a:t>CONTACT US: PNP ACG 24/7 Cyber Operations Center Contact Numbers: Hotline: (02) 414-1560 Fax: (02) 414-2199 </a:t>
            </a:r>
            <a:r>
              <a:rPr lang="en-PH" dirty="0" err="1"/>
              <a:t>Email:pnp.anticybercrimegroup@gmail.com</a:t>
            </a:r>
            <a:r>
              <a:rPr lang="en-PH" dirty="0"/>
              <a:t> </a:t>
            </a:r>
          </a:p>
          <a:p>
            <a:endParaRPr lang="en-PH" dirty="0"/>
          </a:p>
        </p:txBody>
      </p:sp>
    </p:spTree>
    <p:extLst>
      <p:ext uri="{BB962C8B-B14F-4D97-AF65-F5344CB8AC3E}">
        <p14:creationId xmlns:p14="http://schemas.microsoft.com/office/powerpoint/2010/main" val="1678268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63C60-AA18-4D27-BE4B-B1C856AC215B}"/>
              </a:ext>
            </a:extLst>
          </p:cNvPr>
          <p:cNvSpPr>
            <a:spLocks noGrp="1"/>
          </p:cNvSpPr>
          <p:nvPr>
            <p:ph type="title"/>
          </p:nvPr>
        </p:nvSpPr>
        <p:spPr/>
        <p:txBody>
          <a:bodyPr/>
          <a:lstStyle/>
          <a:p>
            <a:r>
              <a:rPr lang="en-PH" dirty="0"/>
              <a:t>CHILD SEXUAL ABUSE HOTLINE (ABS-CBN)</a:t>
            </a:r>
          </a:p>
        </p:txBody>
      </p:sp>
      <p:sp>
        <p:nvSpPr>
          <p:cNvPr id="3" name="Content Placeholder 2">
            <a:extLst>
              <a:ext uri="{FF2B5EF4-FFF2-40B4-BE49-F238E27FC236}">
                <a16:creationId xmlns:a16="http://schemas.microsoft.com/office/drawing/2014/main" id="{E661CBD3-CF89-4F10-ACFA-ED13E4B77DC0}"/>
              </a:ext>
            </a:extLst>
          </p:cNvPr>
          <p:cNvSpPr>
            <a:spLocks noGrp="1"/>
          </p:cNvSpPr>
          <p:nvPr>
            <p:ph idx="1"/>
          </p:nvPr>
        </p:nvSpPr>
        <p:spPr/>
        <p:txBody>
          <a:bodyPr/>
          <a:lstStyle/>
          <a:p>
            <a:r>
              <a:rPr lang="en-PH" dirty="0"/>
              <a:t>For the abused, </a:t>
            </a:r>
            <a:r>
              <a:rPr lang="en-PH" dirty="0" err="1"/>
              <a:t>Bantay</a:t>
            </a:r>
            <a:r>
              <a:rPr lang="en-PH" dirty="0"/>
              <a:t> Bata 163 provides the child helpline 1-6-3, legal services and shelter, to help them heal and move on from situations of physical and sexual abuse to safer and more caring environments and families.</a:t>
            </a:r>
          </a:p>
          <a:p>
            <a:endParaRPr lang="en-PH" dirty="0"/>
          </a:p>
          <a:p>
            <a:r>
              <a:rPr lang="en-PH" dirty="0"/>
              <a:t>JUST DIAL 1-6-3 </a:t>
            </a:r>
          </a:p>
        </p:txBody>
      </p:sp>
    </p:spTree>
    <p:extLst>
      <p:ext uri="{BB962C8B-B14F-4D97-AF65-F5344CB8AC3E}">
        <p14:creationId xmlns:p14="http://schemas.microsoft.com/office/powerpoint/2010/main" val="112095963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50</TotalTime>
  <Words>142</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Trebuchet MS</vt:lpstr>
      <vt:lpstr>Berlin</vt:lpstr>
      <vt:lpstr>HOTLINES FOR DOMESTIC ABUSE:</vt:lpstr>
      <vt:lpstr>HOTLINES FOR ABUSES AGAINST WOMEN:</vt:lpstr>
      <vt:lpstr>SUICIDE PREVENTION HOTLINES:</vt:lpstr>
      <vt:lpstr>ANTI-CYBER CRIME HOTLINES:</vt:lpstr>
      <vt:lpstr>CHILD SEXUAL ABUSE HOTLINE (ABS-CBN)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HOTLINES FOR DOMESTIC ABUSE:</dc:title>
  <dc:creator>angeliiio@yahoo.com</dc:creator>
  <cp:lastModifiedBy>angeliiio@yahoo.com</cp:lastModifiedBy>
  <cp:revision>4</cp:revision>
  <dcterms:created xsi:type="dcterms:W3CDTF">2018-05-11T03:55:29Z</dcterms:created>
  <dcterms:modified xsi:type="dcterms:W3CDTF">2018-05-11T04:46:05Z</dcterms:modified>
</cp:coreProperties>
</file>